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48CEF-D01A-4CA7-993C-6E456DB5B5B0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E44DA-A409-40DD-AADD-B3D1AB2C543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48CEF-D01A-4CA7-993C-6E456DB5B5B0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E44DA-A409-40DD-AADD-B3D1AB2C543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48CEF-D01A-4CA7-993C-6E456DB5B5B0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E44DA-A409-40DD-AADD-B3D1AB2C543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48CEF-D01A-4CA7-993C-6E456DB5B5B0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E44DA-A409-40DD-AADD-B3D1AB2C543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48CEF-D01A-4CA7-993C-6E456DB5B5B0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E44DA-A409-40DD-AADD-B3D1AB2C543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48CEF-D01A-4CA7-993C-6E456DB5B5B0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E44DA-A409-40DD-AADD-B3D1AB2C543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48CEF-D01A-4CA7-993C-6E456DB5B5B0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E44DA-A409-40DD-AADD-B3D1AB2C543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48CEF-D01A-4CA7-993C-6E456DB5B5B0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E44DA-A409-40DD-AADD-B3D1AB2C543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48CEF-D01A-4CA7-993C-6E456DB5B5B0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E44DA-A409-40DD-AADD-B3D1AB2C543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48CEF-D01A-4CA7-993C-6E456DB5B5B0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E44DA-A409-40DD-AADD-B3D1AB2C543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48CEF-D01A-4CA7-993C-6E456DB5B5B0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E44DA-A409-40DD-AADD-B3D1AB2C543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48CEF-D01A-4CA7-993C-6E456DB5B5B0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E44DA-A409-40DD-AADD-B3D1AB2C5438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izionieuropee.it/LAW/HTML/27/zn51_04_046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27584" y="404665"/>
            <a:ext cx="7772400" cy="432048"/>
          </a:xfrm>
        </p:spPr>
        <p:txBody>
          <a:bodyPr>
            <a:normAutofit fontScale="90000"/>
          </a:bodyPr>
          <a:lstStyle/>
          <a:p>
            <a:r>
              <a:rPr lang="it-IT" sz="2800" dirty="0" smtClean="0"/>
              <a:t>Delegazione legislativa</a:t>
            </a:r>
            <a:endParaRPr lang="it-IT" sz="28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578766" y="1052736"/>
            <a:ext cx="78816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2">
                    <a:lumMod val="50000"/>
                  </a:schemeClr>
                </a:solidFill>
              </a:rPr>
              <a:t>Art. 76 Cost.</a:t>
            </a:r>
            <a:endParaRPr lang="it-IT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it-IT" dirty="0"/>
              <a:t>L'esercizio della funzione legislativa non può essere delegato al Governo se non con determinazione di </a:t>
            </a:r>
            <a:r>
              <a:rPr lang="it-IT" dirty="0">
                <a:solidFill>
                  <a:srgbClr val="FF0000"/>
                </a:solidFill>
              </a:rPr>
              <a:t>principî e criteri direttivi </a:t>
            </a:r>
            <a:r>
              <a:rPr lang="it-IT" dirty="0"/>
              <a:t>e soltanto per </a:t>
            </a:r>
            <a:r>
              <a:rPr lang="it-IT" dirty="0">
                <a:solidFill>
                  <a:srgbClr val="FF0000"/>
                </a:solidFill>
              </a:rPr>
              <a:t>tempo limitato </a:t>
            </a:r>
            <a:r>
              <a:rPr lang="it-IT" dirty="0"/>
              <a:t>e per </a:t>
            </a:r>
            <a:r>
              <a:rPr lang="it-IT" dirty="0">
                <a:solidFill>
                  <a:srgbClr val="FF0000"/>
                </a:solidFill>
              </a:rPr>
              <a:t>oggetti definiti</a:t>
            </a:r>
            <a:r>
              <a:rPr lang="it-IT" dirty="0"/>
              <a:t>.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578766" y="2465613"/>
            <a:ext cx="824170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Art. </a:t>
            </a:r>
            <a:r>
              <a:rPr lang="it-IT" dirty="0" smtClean="0">
                <a:solidFill>
                  <a:schemeClr val="bg2">
                    <a:lumMod val="50000"/>
                  </a:schemeClr>
                </a:solidFill>
              </a:rPr>
              <a:t>87 </a:t>
            </a:r>
            <a:r>
              <a:rPr lang="it-IT" dirty="0" err="1" smtClean="0">
                <a:solidFill>
                  <a:schemeClr val="bg2">
                    <a:lumMod val="50000"/>
                  </a:schemeClr>
                </a:solidFill>
              </a:rPr>
              <a:t>Cost</a:t>
            </a:r>
            <a:r>
              <a:rPr lang="it-IT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  <a:endParaRPr lang="it-IT" dirty="0">
              <a:solidFill>
                <a:schemeClr val="bg2">
                  <a:lumMod val="50000"/>
                </a:schemeClr>
              </a:solidFill>
            </a:endParaRPr>
          </a:p>
          <a:p>
            <a:pPr fontAlgn="base"/>
            <a:r>
              <a:rPr lang="it-IT" dirty="0"/>
              <a:t>Il Presidente della Repubblica è il Capo dello Stato e rappresenta l'unità nazionale.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bg1">
                    <a:lumMod val="50000"/>
                  </a:schemeClr>
                </a:solidFill>
              </a:rPr>
              <a:t>Può inviare messaggi alle Camere.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bg1">
                    <a:lumMod val="50000"/>
                  </a:schemeClr>
                </a:solidFill>
              </a:rPr>
              <a:t>Indice le elezioni delle nuove Camere e ne fissa la prima riunione.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bg1">
                    <a:lumMod val="50000"/>
                  </a:schemeClr>
                </a:solidFill>
              </a:rPr>
              <a:t>Autorizza la presentazione alle Camere dei disegni di legge di iniziativa del Governo.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Promulga le leggi </a:t>
            </a:r>
            <a:r>
              <a:rPr lang="it-IT" dirty="0"/>
              <a:t>ed </a:t>
            </a:r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emana i decreti aventi valore di legge e i regolamenti</a:t>
            </a:r>
            <a:r>
              <a:rPr lang="it-IT" dirty="0"/>
              <a:t>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bg1">
                    <a:lumMod val="50000"/>
                  </a:schemeClr>
                </a:solidFill>
              </a:rPr>
              <a:t>Indice il referendum popolare nei casi previsti dalla Costituzione.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bg1">
                    <a:lumMod val="50000"/>
                  </a:schemeClr>
                </a:solidFill>
              </a:rPr>
              <a:t>Nomina, nei casi indicati dalla legge, i funzionari dello Stato.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bg1">
                    <a:lumMod val="50000"/>
                  </a:schemeClr>
                </a:solidFill>
              </a:rPr>
              <a:t>Accredita e riceve i rappresentanti diplomatici, ratifica i trattati internazionali, previa, quando occorra, l'autorizzazione delle Camere.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bg1">
                    <a:lumMod val="50000"/>
                  </a:schemeClr>
                </a:solidFill>
              </a:rPr>
              <a:t>Ha il comando delle Forze armate, presiede il Consiglio supremo di difesa costituito secondo la legge, dichiara lo stato di guerra deliberato dalle Camere.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bg1">
                    <a:lumMod val="50000"/>
                  </a:schemeClr>
                </a:solidFill>
              </a:rPr>
              <a:t>Presiede il Consiglio superiore della magistratura.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bg1">
                    <a:lumMod val="50000"/>
                  </a:schemeClr>
                </a:solidFill>
              </a:rPr>
              <a:t>Può concedere grazia e commutare le pene.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bg1">
                    <a:lumMod val="50000"/>
                  </a:schemeClr>
                </a:solidFill>
              </a:rPr>
              <a:t>Conferisce le onorificenze della Repubblica.</a:t>
            </a:r>
          </a:p>
          <a:p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16632"/>
            <a:ext cx="8712968" cy="6009531"/>
          </a:xfrm>
        </p:spPr>
        <p:txBody>
          <a:bodyPr>
            <a:normAutofit fontScale="47500" lnSpcReduction="20000"/>
          </a:bodyPr>
          <a:lstStyle/>
          <a:p>
            <a:pPr marL="0" indent="0" fontAlgn="base">
              <a:buNone/>
            </a:pPr>
            <a:r>
              <a:rPr lang="it-IT" sz="3800" b="1" dirty="0"/>
              <a:t>DECRETO DEL PRESIDENTE DELLA REPUBBLICA 22 settembre 1988, n. 447</a:t>
            </a:r>
          </a:p>
          <a:p>
            <a:pPr marL="0" indent="0">
              <a:buNone/>
            </a:pPr>
            <a:r>
              <a:rPr lang="it-IT" sz="3800" dirty="0"/>
              <a:t>Approvazione del codice di procedura penale. </a:t>
            </a:r>
            <a:r>
              <a:rPr lang="it-IT" sz="3800" i="1" dirty="0"/>
              <a:t>(GU </a:t>
            </a:r>
            <a:r>
              <a:rPr lang="it-IT" sz="3800" i="1" dirty="0" smtClean="0"/>
              <a:t>n.250 </a:t>
            </a:r>
            <a:r>
              <a:rPr lang="it-IT" sz="3800" i="1" dirty="0"/>
              <a:t>del 24-10-1988 - </a:t>
            </a:r>
            <a:r>
              <a:rPr lang="it-IT" sz="3800" i="1" dirty="0" err="1"/>
              <a:t>Suppl</a:t>
            </a:r>
            <a:r>
              <a:rPr lang="it-IT" sz="3800" i="1" dirty="0"/>
              <a:t>. Ordinario n. 92 </a:t>
            </a:r>
            <a:r>
              <a:rPr lang="it-IT" sz="3800" i="1" dirty="0" smtClean="0"/>
              <a:t>)</a:t>
            </a:r>
          </a:p>
          <a:p>
            <a:pPr marL="0" indent="0">
              <a:buNone/>
            </a:pPr>
            <a:endParaRPr lang="it-IT" sz="2000" i="1" dirty="0" smtClean="0"/>
          </a:p>
          <a:p>
            <a:pPr marL="0" indent="0" algn="ctr">
              <a:buNone/>
            </a:pPr>
            <a:r>
              <a:rPr lang="it-IT" altLang="it-IT" sz="38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IL </a:t>
            </a:r>
            <a:r>
              <a:rPr lang="it-IT" altLang="it-IT" sz="3800" dirty="0">
                <a:solidFill>
                  <a:srgbClr val="000000"/>
                </a:solidFill>
                <a:latin typeface="Arial Unicode MS" panose="020B0604020202020204" pitchFamily="34" charset="-128"/>
              </a:rPr>
              <a:t>PRESIDENTE DELLA REPUBBLICA </a:t>
            </a:r>
            <a:endParaRPr lang="it-IT" altLang="it-IT" sz="38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it-IT" altLang="it-IT" sz="38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Visti </a:t>
            </a:r>
            <a:r>
              <a:rPr lang="it-IT" altLang="it-IT" sz="3800" dirty="0">
                <a:solidFill>
                  <a:srgbClr val="000000"/>
                </a:solidFill>
                <a:latin typeface="Arial Unicode MS" panose="020B0604020202020204" pitchFamily="34" charset="-128"/>
              </a:rPr>
              <a:t>gli articoli 76 e 87 della Costituzione; </a:t>
            </a:r>
            <a:endParaRPr lang="it-IT" altLang="it-IT" sz="38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it-IT" altLang="it-IT" sz="38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Vista </a:t>
            </a:r>
            <a:r>
              <a:rPr lang="it-IT" altLang="it-IT" sz="3800" dirty="0">
                <a:solidFill>
                  <a:srgbClr val="000000"/>
                </a:solidFill>
                <a:latin typeface="Arial Unicode MS" panose="020B0604020202020204" pitchFamily="34" charset="-128"/>
              </a:rPr>
              <a:t>la </a:t>
            </a:r>
            <a:r>
              <a:rPr lang="it-IT" altLang="it-IT" sz="3800" dirty="0">
                <a:solidFill>
                  <a:srgbClr val="000000"/>
                </a:solidFill>
                <a:latin typeface="Arial Unicode MS" panose="020B0604020202020204" pitchFamily="34" charset="-128"/>
                <a:hlinkClick r:id="rId2"/>
              </a:rPr>
              <a:t>legge 16 febbraio 1987, n. 81</a:t>
            </a:r>
            <a:r>
              <a:rPr lang="it-IT" altLang="it-IT" sz="3800" dirty="0">
                <a:solidFill>
                  <a:srgbClr val="000000"/>
                </a:solidFill>
                <a:latin typeface="Arial Unicode MS" panose="020B0604020202020204" pitchFamily="34" charset="-128"/>
              </a:rPr>
              <a:t>, recante delega legislativa al Governo della Repubblica per l'emanazione del nuovo codice di procedura penale; </a:t>
            </a:r>
            <a:endParaRPr lang="it-IT" altLang="it-IT" sz="38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it-IT" altLang="it-IT" sz="38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Vista </a:t>
            </a:r>
            <a:r>
              <a:rPr lang="it-IT" altLang="it-IT" sz="3800" dirty="0">
                <a:solidFill>
                  <a:srgbClr val="000000"/>
                </a:solidFill>
                <a:latin typeface="Arial Unicode MS" panose="020B0604020202020204" pitchFamily="34" charset="-128"/>
              </a:rPr>
              <a:t>la deliberazione del Consiglio dei Ministri, adottata nella riunione del 29 gennaio 1988; </a:t>
            </a:r>
            <a:endParaRPr lang="it-IT" altLang="it-IT" sz="38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it-IT" altLang="it-IT" sz="38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Visto </a:t>
            </a:r>
            <a:r>
              <a:rPr lang="it-IT" altLang="it-IT" sz="3800" dirty="0">
                <a:solidFill>
                  <a:srgbClr val="000000"/>
                </a:solidFill>
                <a:latin typeface="Arial Unicode MS" panose="020B0604020202020204" pitchFamily="34" charset="-128"/>
              </a:rPr>
              <a:t>il parere espresso in data 16 maggio 1988 dalla Commissione parlamentare istituita a norma dell'articolo 8 della citata legge n. 81 del 1987; </a:t>
            </a:r>
            <a:endParaRPr lang="it-IT" altLang="it-IT" sz="38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it-IT" altLang="it-IT" sz="38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Vista </a:t>
            </a:r>
            <a:r>
              <a:rPr lang="it-IT" altLang="it-IT" sz="3800" dirty="0">
                <a:solidFill>
                  <a:srgbClr val="000000"/>
                </a:solidFill>
                <a:latin typeface="Arial Unicode MS" panose="020B0604020202020204" pitchFamily="34" charset="-128"/>
              </a:rPr>
              <a:t>la deliberazione del Consiglio dei Ministri, adottata nella riunione del 18 luglio 1988; </a:t>
            </a:r>
            <a:endParaRPr lang="it-IT" altLang="it-IT" sz="38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it-IT" altLang="it-IT" sz="38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Visto </a:t>
            </a:r>
            <a:r>
              <a:rPr lang="it-IT" altLang="it-IT" sz="3800" dirty="0">
                <a:solidFill>
                  <a:srgbClr val="000000"/>
                </a:solidFill>
                <a:latin typeface="Arial Unicode MS" panose="020B0604020202020204" pitchFamily="34" charset="-128"/>
              </a:rPr>
              <a:t>il parere espresso in data 4 agosto 1988 dalla Commissione parlamentare a norma dell'articolo 8, comma 3, della citata legge n. 81 del 1987; </a:t>
            </a:r>
            <a:endParaRPr lang="it-IT" altLang="it-IT" sz="38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it-IT" altLang="it-IT" sz="38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Visto </a:t>
            </a:r>
            <a:r>
              <a:rPr lang="it-IT" altLang="it-IT" sz="3800" dirty="0">
                <a:solidFill>
                  <a:srgbClr val="000000"/>
                </a:solidFill>
                <a:latin typeface="Arial Unicode MS" panose="020B0604020202020204" pitchFamily="34" charset="-128"/>
              </a:rPr>
              <a:t>il parere espresso in data 19 luglio 1988 dal Consiglio superiore della magistratura; </a:t>
            </a:r>
            <a:endParaRPr lang="it-IT" altLang="it-IT" sz="38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it-IT" altLang="it-IT" sz="38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Vista </a:t>
            </a:r>
            <a:r>
              <a:rPr lang="it-IT" altLang="it-IT" sz="3800" dirty="0">
                <a:solidFill>
                  <a:srgbClr val="000000"/>
                </a:solidFill>
                <a:latin typeface="Arial Unicode MS" panose="020B0604020202020204" pitchFamily="34" charset="-128"/>
              </a:rPr>
              <a:t>la deliberazione del Consiglio dei Ministri, adottata nella riunione del 22 settembre 1988; </a:t>
            </a:r>
            <a:endParaRPr lang="it-IT" altLang="it-IT" sz="38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it-IT" altLang="it-IT" sz="38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Sulla </a:t>
            </a:r>
            <a:r>
              <a:rPr lang="it-IT" altLang="it-IT" sz="3800" dirty="0">
                <a:solidFill>
                  <a:srgbClr val="000000"/>
                </a:solidFill>
                <a:latin typeface="Arial Unicode MS" panose="020B0604020202020204" pitchFamily="34" charset="-128"/>
              </a:rPr>
              <a:t>proposta del Ministro di grazia e giustizia; </a:t>
            </a:r>
            <a:endParaRPr lang="it-IT" altLang="it-IT" sz="38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0" indent="0" algn="ctr">
              <a:buNone/>
            </a:pPr>
            <a:r>
              <a:rPr lang="it-IT" altLang="it-IT" sz="38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E </a:t>
            </a:r>
            <a:r>
              <a:rPr lang="it-IT" altLang="it-IT" sz="3800" dirty="0">
                <a:solidFill>
                  <a:srgbClr val="000000"/>
                </a:solidFill>
                <a:latin typeface="Arial Unicode MS" panose="020B0604020202020204" pitchFamily="34" charset="-128"/>
              </a:rPr>
              <a:t>M A N A il seguente decreto: </a:t>
            </a:r>
            <a:endParaRPr lang="it-IT" altLang="it-IT" sz="38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it-IT" altLang="it-IT" sz="38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Art</a:t>
            </a:r>
            <a:r>
              <a:rPr lang="it-IT" altLang="it-IT" sz="3800" dirty="0">
                <a:solidFill>
                  <a:srgbClr val="000000"/>
                </a:solidFill>
                <a:latin typeface="Arial Unicode MS" panose="020B0604020202020204" pitchFamily="34" charset="-128"/>
              </a:rPr>
              <a:t>. 1. 1. E' approvato il testo del codice di procedura penale, allegato al presente decreto. </a:t>
            </a:r>
            <a:endParaRPr lang="it-IT" sz="3800" i="1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555970" y="-161149"/>
            <a:ext cx="32060" cy="779499"/>
          </a:xfrm>
          <a:prstGeom prst="rect">
            <a:avLst/>
          </a:prstGeom>
          <a:solidFill>
            <a:srgbClr val="F9F8F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317400" rIns="0" bIns="3174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I</a:t>
            </a:r>
            <a:endParaRPr kumimoji="0" lang="it-IT" alt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40956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215</Words>
  <Application>Microsoft Office PowerPoint</Application>
  <PresentationFormat>Presentazione su schermo (4:3)</PresentationFormat>
  <Paragraphs>33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 Unicode MS</vt:lpstr>
      <vt:lpstr>Arial</vt:lpstr>
      <vt:lpstr>Calibri</vt:lpstr>
      <vt:lpstr>Tema di Office</vt:lpstr>
      <vt:lpstr>Delegazione legislativa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Delegazione legislativa</dc:title>
  <dc:creator>roberto bin</dc:creator>
  <cp:lastModifiedBy>roberto bin</cp:lastModifiedBy>
  <cp:revision>8</cp:revision>
  <dcterms:created xsi:type="dcterms:W3CDTF">2012-10-23T16:18:38Z</dcterms:created>
  <dcterms:modified xsi:type="dcterms:W3CDTF">2017-10-25T11:56:50Z</dcterms:modified>
</cp:coreProperties>
</file>